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handoutMasterIdLst>
    <p:handoutMasterId r:id="rId5"/>
  </p:handoutMasterIdLst>
  <p:sldIdLst>
    <p:sldId id="372" r:id="rId2"/>
    <p:sldId id="375" r:id="rId3"/>
    <p:sldId id="374" r:id="rId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lumn Chart" id="{0461494D-845B-4958-B0BB-DF13CBE609E7}">
          <p14:sldIdLst>
            <p14:sldId id="372"/>
            <p14:sldId id="375"/>
            <p14:sldId id="37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E3FF"/>
    <a:srgbClr val="B9B9B9"/>
    <a:srgbClr val="00A7E1"/>
    <a:srgbClr val="1B4479"/>
    <a:srgbClr val="FFFFFF"/>
    <a:srgbClr val="009242"/>
    <a:srgbClr val="B61C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60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226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4008" y="5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Area </a:t>
            </a:r>
            <a:r>
              <a:rPr lang="pl-PL" dirty="0"/>
              <a:t>(in ha) </a:t>
            </a:r>
            <a:r>
              <a:rPr lang="en-US" dirty="0"/>
              <a:t>needed to produce</a:t>
            </a:r>
            <a:r>
              <a:rPr lang="pl-PL" dirty="0"/>
              <a:t> 1</a:t>
            </a:r>
            <a:r>
              <a:rPr lang="pl-PL" baseline="0" dirty="0"/>
              <a:t> tonne (1000 kg)</a:t>
            </a:r>
            <a:r>
              <a:rPr lang="pl-PL" dirty="0"/>
              <a:t> of given oil</a:t>
            </a:r>
            <a:r>
              <a:rPr lang="en-US" dirty="0"/>
              <a:t>: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Area needed to produce: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Pt>
            <c:idx val="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EE5F-468E-B8C5-3E394FDD9246}"/>
              </c:ext>
            </c:extLst>
          </c:dPt>
          <c:dLbls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9-EE5F-468E-B8C5-3E394FDD92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Palm oil</c:v>
                </c:pt>
                <c:pt idx="1">
                  <c:v>Sunflower oil</c:v>
                </c:pt>
                <c:pt idx="2">
                  <c:v>Rapeseed oil</c:v>
                </c:pt>
                <c:pt idx="3">
                  <c:v>Soybean oil</c:v>
                </c:pt>
                <c:pt idx="4">
                  <c:v>Olive oil</c:v>
                </c:pt>
                <c:pt idx="5">
                  <c:v>Coconut oil</c:v>
                </c:pt>
                <c:pt idx="6">
                  <c:v>Groundnut oil</c:v>
                </c:pt>
                <c:pt idx="7">
                  <c:v>Almond oil</c:v>
                </c:pt>
                <c:pt idx="8">
                  <c:v>Cashew oil</c:v>
                </c:pt>
                <c:pt idx="9">
                  <c:v>Cottonseed oil</c:v>
                </c:pt>
                <c:pt idx="10">
                  <c:v>Peanut oil</c:v>
                </c:pt>
                <c:pt idx="11">
                  <c:v>Sesameseed oil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0.46</c:v>
                </c:pt>
                <c:pt idx="1">
                  <c:v>1.38</c:v>
                </c:pt>
                <c:pt idx="2">
                  <c:v>1.54</c:v>
                </c:pt>
                <c:pt idx="3">
                  <c:v>2.36</c:v>
                </c:pt>
                <c:pt idx="4">
                  <c:v>4.01</c:v>
                </c:pt>
                <c:pt idx="5">
                  <c:v>4.12</c:v>
                </c:pt>
                <c:pt idx="6">
                  <c:v>8.5399999999999991</c:v>
                </c:pt>
                <c:pt idx="7">
                  <c:v>9.32</c:v>
                </c:pt>
                <c:pt idx="8">
                  <c:v>9.41</c:v>
                </c:pt>
                <c:pt idx="9">
                  <c:v>9.4600000000000009</c:v>
                </c:pt>
                <c:pt idx="10">
                  <c:v>13.78</c:v>
                </c:pt>
                <c:pt idx="11">
                  <c:v>16.52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5F-468E-B8C5-3E394FDD92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819214992"/>
        <c:axId val="819210416"/>
      </c:barChart>
      <c:catAx>
        <c:axId val="8192149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9210416"/>
        <c:crosses val="autoZero"/>
        <c:auto val="1"/>
        <c:lblAlgn val="ctr"/>
        <c:lblOffset val="100"/>
        <c:noMultiLvlLbl val="0"/>
      </c:catAx>
      <c:valAx>
        <c:axId val="8192104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19214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568F6E8-648B-1FE6-0EC0-9EA1A773C2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6C4AF1-0F12-78A8-5DC5-9EA45CB356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72FD31-12F1-419D-A2A9-596242B4B31F}" type="datetimeFigureOut">
              <a:rPr lang="en-US" smtClean="0"/>
              <a:t>12/06/22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7FBC1F-70FE-E4DF-7903-8135BF8380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C4CA5E-C088-9618-2607-A892885927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D623D1-85C7-4ABB-8C3F-C8B8034623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274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9" name="Picture 8" descr="Shape&#10;&#10;Description automatically generated with medium confidence">
            <a:extLst>
              <a:ext uri="{FF2B5EF4-FFF2-40B4-BE49-F238E27FC236}">
                <a16:creationId xmlns:a16="http://schemas.microsoft.com/office/drawing/2014/main" id="{70F5D69D-AC57-EC51-5570-349598B18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280" y="256135"/>
            <a:ext cx="3986068" cy="998226"/>
          </a:xfrm>
          <a:prstGeom prst="rect">
            <a:avLst/>
          </a:prstGeom>
        </p:spPr>
      </p:pic>
      <p:pic>
        <p:nvPicPr>
          <p:cNvPr id="7" name="Graphic 6" descr="Table with solid fill">
            <a:extLst>
              <a:ext uri="{FF2B5EF4-FFF2-40B4-BE49-F238E27FC236}">
                <a16:creationId xmlns:a16="http://schemas.microsoft.com/office/drawing/2014/main" id="{56B1884C-FB62-EC2C-1E11-FEAFB79B624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63142" y="30893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874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62751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95A02-91C7-446C-93C9-15C5D934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113DF-0BA5-409F-9298-0DBE9950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D27AD-A760-4580-BB2E-04BDFEA3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38DB0-5B3B-4C57-8E18-730B19E3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FB400-944C-4FD4-9D5D-A80466F6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74849-00C8-47FA-B701-DD65836A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578795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B5EC-AE08-4572-B9AA-734B8439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8024D-B1A6-404C-8030-A7BB5D932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EEBC2-3D06-4494-AC82-77FE2337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3CE88B-55D2-4698-9764-7A039FF3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41CB-E42D-4707-B34E-F6C3B22F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9D5CD-B0D7-43BD-A909-0E3D9C794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40866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a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0816A718-ED27-F6C2-2B2B-C994924925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13" name="Graphic 12" descr="Bar chart with solid fill">
            <a:extLst>
              <a:ext uri="{FF2B5EF4-FFF2-40B4-BE49-F238E27FC236}">
                <a16:creationId xmlns:a16="http://schemas.microsoft.com/office/drawing/2014/main" id="{80808CD1-EE96-48E4-82D4-51BF7D7587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575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911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ractice +titl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32892F-4217-C364-8035-CC5B4331C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6504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ractice (No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74800" y="1191419"/>
            <a:ext cx="9042400" cy="4475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59444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B6797-EF47-4CA1-B045-579A7E90C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03EF3-6020-446C-BF5C-73585FD6B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9A44D-A2FE-4A6F-ADC3-BC483086C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BF742-A33C-4211-8B84-73202E767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91836-442D-4278-A00F-1064A68F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28820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3633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249719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70756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40420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B9B29D-4C03-18B9-B8A0-E1D03208971D}"/>
              </a:ext>
            </a:extLst>
          </p:cNvPr>
          <p:cNvSpPr txBox="1"/>
          <p:nvPr/>
        </p:nvSpPr>
        <p:spPr>
          <a:xfrm>
            <a:off x="2105228" y="1480039"/>
            <a:ext cx="7981544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18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Area of land needed to produce one ton</a:t>
            </a:r>
            <a:r>
              <a:rPr kumimoji="0" lang="pl-PL" sz="18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n</a:t>
            </a:r>
            <a:r>
              <a:rPr kumimoji="0" lang="en-US" sz="18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e</a:t>
            </a:r>
            <a:r>
              <a:rPr kumimoji="0" lang="pl-PL" sz="18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(1000 kg)</a:t>
            </a:r>
            <a:r>
              <a:rPr kumimoji="0" lang="en-US" sz="18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of vegetable oil, World, 20</a:t>
            </a:r>
            <a:r>
              <a:rPr kumimoji="0" lang="pl-PL" sz="18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sz="18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9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14FC8BC-14FD-67E4-B335-C54E37F983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705048"/>
              </p:ext>
            </p:extLst>
          </p:nvPr>
        </p:nvGraphicFramePr>
        <p:xfrm>
          <a:off x="2032000" y="2102343"/>
          <a:ext cx="8128000" cy="3962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985914458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705460693"/>
                    </a:ext>
                  </a:extLst>
                </a:gridCol>
              </a:tblGrid>
              <a:tr h="277995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Type of oil: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Area needed to produce 1 tonne (in ha):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45730"/>
                  </a:ext>
                </a:extLst>
              </a:tr>
              <a:tr h="277995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Sesameseed oil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1652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9132373"/>
                  </a:ext>
                </a:extLst>
              </a:tr>
              <a:tr h="277995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Peanut oil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1378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5065489"/>
                  </a:ext>
                </a:extLst>
              </a:tr>
              <a:tr h="277995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Cottonseed oil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946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00141759"/>
                  </a:ext>
                </a:extLst>
              </a:tr>
              <a:tr h="277995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Cashew oil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941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6499691"/>
                  </a:ext>
                </a:extLst>
              </a:tr>
              <a:tr h="277995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Almond oil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932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9188980"/>
                  </a:ext>
                </a:extLst>
              </a:tr>
              <a:tr h="277995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Groundnut oil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854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167920"/>
                  </a:ext>
                </a:extLst>
              </a:tr>
              <a:tr h="277995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Coconut oil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412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49806210"/>
                  </a:ext>
                </a:extLst>
              </a:tr>
              <a:tr h="277995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Olive oil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401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8326037"/>
                  </a:ext>
                </a:extLst>
              </a:tr>
              <a:tr h="277995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Soybean oil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236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1312379"/>
                  </a:ext>
                </a:extLst>
              </a:tr>
              <a:tr h="277995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Rapeseed oil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154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5290266"/>
                  </a:ext>
                </a:extLst>
              </a:tr>
              <a:tr h="277995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Sunflower oil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138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20146731"/>
                  </a:ext>
                </a:extLst>
              </a:tr>
              <a:tr h="277995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Palm oil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/>
                        <a:t>046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264071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E9175BAB-CEDB-E726-D0DF-F245A5001541}"/>
              </a:ext>
            </a:extLst>
          </p:cNvPr>
          <p:cNvSpPr txBox="1"/>
          <p:nvPr/>
        </p:nvSpPr>
        <p:spPr>
          <a:xfrm>
            <a:off x="1926465" y="6115543"/>
            <a:ext cx="8339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l-P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200" b="1" dirty="0"/>
              <a:t>Important information if your chart appears empty after copying the data</a:t>
            </a:r>
            <a:br>
              <a:rPr lang="pl-PL" sz="1200" dirty="0"/>
            </a:br>
            <a:r>
              <a:rPr lang="pl-PL" sz="1200" dirty="0"/>
              <a:t>Some language versions of PowerPoint might need to have comma „ , „ instead of dots „ . „ between the data points. </a:t>
            </a:r>
            <a:br>
              <a:rPr lang="pl-PL" sz="1200" dirty="0"/>
            </a:br>
            <a:r>
              <a:rPr lang="pl-PL" sz="1200" dirty="0"/>
              <a:t>For example „3,99” instead of „3.99”. The english verson should work fine with dots.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302393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1095167-1835-B277-E1B9-CF715B0DA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3B2638-A5EE-950B-43FB-BBBAB04468DC}"/>
              </a:ext>
            </a:extLst>
          </p:cNvPr>
          <p:cNvSpPr txBox="1"/>
          <p:nvPr/>
        </p:nvSpPr>
        <p:spPr>
          <a:xfrm>
            <a:off x="-1829" y="-1497827"/>
            <a:ext cx="2462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Insert a Column Chart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59F7B85-E414-EE84-946F-2BE16F624D16}"/>
              </a:ext>
            </a:extLst>
          </p:cNvPr>
          <p:cNvSpPr txBox="1"/>
          <p:nvPr/>
        </p:nvSpPr>
        <p:spPr>
          <a:xfrm>
            <a:off x="-1830" y="-1167107"/>
            <a:ext cx="330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Change chart type to Bar Chart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8018BD4-E1A7-974D-F9F1-132107BFD331}"/>
              </a:ext>
            </a:extLst>
          </p:cNvPr>
          <p:cNvSpPr txBox="1"/>
          <p:nvPr/>
        </p:nvSpPr>
        <p:spPr>
          <a:xfrm>
            <a:off x="-1831" y="-836387"/>
            <a:ext cx="5802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Right click on Y axis and set „Categories in Reverse Order”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5D1F9D-9F9B-480E-D076-6FAAEE4A19CB}"/>
              </a:ext>
            </a:extLst>
          </p:cNvPr>
          <p:cNvSpPr txBox="1"/>
          <p:nvPr/>
        </p:nvSpPr>
        <p:spPr>
          <a:xfrm>
            <a:off x="0" y="-505667"/>
            <a:ext cx="6224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Data Labels and Recolor Almond Oil to make it prominent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8" name="Content Placeholder 27">
            <a:extLst>
              <a:ext uri="{FF2B5EF4-FFF2-40B4-BE49-F238E27FC236}">
                <a16:creationId xmlns:a16="http://schemas.microsoft.com/office/drawing/2014/main" id="{F7E438F8-DDF6-2475-B3B1-AA42F1CAA498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027976395"/>
              </p:ext>
            </p:extLst>
          </p:nvPr>
        </p:nvGraphicFramePr>
        <p:xfrm>
          <a:off x="838200" y="1477963"/>
          <a:ext cx="10515600" cy="4659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6028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06400-9C85-43DC-CFE6-6A97DD5DD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BAC69244-0A88-523D-7A1E-C9A403BE430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4020665"/>
      </p:ext>
    </p:extLst>
  </p:cSld>
  <p:clrMapOvr>
    <a:masterClrMapping/>
  </p:clrMapOvr>
</p:sld>
</file>

<file path=ppt/theme/theme1.xml><?xml version="1.0" encoding="utf-8"?>
<a:theme xmlns:a="http://schemas.openxmlformats.org/drawingml/2006/main" name="Good Looking 1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od Looking 1" id="{A7323A52-B4B2-49ED-ABAE-57F443AF1E79}" vid="{EE1B6688-00BC-4E9B-A0CC-6F00C3043AF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141</TotalTime>
  <Words>189</Words>
  <Application>Microsoft Office PowerPoint</Application>
  <PresentationFormat>Widescreen</PresentationFormat>
  <Paragraphs>33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Good Looking 1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22</cp:revision>
  <dcterms:created xsi:type="dcterms:W3CDTF">2022-08-02T06:24:42Z</dcterms:created>
  <dcterms:modified xsi:type="dcterms:W3CDTF">2022-12-06T06:59:26Z</dcterms:modified>
</cp:coreProperties>
</file>